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6"/>
  </p:notesMasterIdLst>
  <p:sldIdLst>
    <p:sldId id="257" r:id="rId5"/>
  </p:sldIdLst>
  <p:sldSz cx="51206400" cy="32918400"/>
  <p:notesSz cx="6858000" cy="9144000"/>
  <p:defaultTextStyle>
    <a:defPPr>
      <a:defRPr lang="en-US"/>
    </a:defPPr>
    <a:lvl1pPr marL="0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1pPr>
    <a:lvl2pPr marL="2018995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2pPr>
    <a:lvl3pPr marL="4037990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3pPr>
    <a:lvl4pPr marL="605698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4pPr>
    <a:lvl5pPr marL="8075981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5pPr>
    <a:lvl6pPr marL="1009497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6pPr>
    <a:lvl7pPr marL="12113971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7pPr>
    <a:lvl8pPr marL="1413296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8pPr>
    <a:lvl9pPr marL="16151962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 Angel" initials="AA" lastIdx="1" clrIdx="0">
    <p:extLst>
      <p:ext uri="{19B8F6BF-5375-455C-9EA6-DF929625EA0E}">
        <p15:presenceInfo xmlns:p15="http://schemas.microsoft.com/office/powerpoint/2012/main" userId="S-1-5-21-1630766965-14560760-1228025406-70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333"/>
    <a:srgbClr val="538C8D"/>
    <a:srgbClr val="2E8B7D"/>
    <a:srgbClr val="C49500"/>
    <a:srgbClr val="FFD347"/>
    <a:srgbClr val="00246C"/>
    <a:srgbClr val="194788"/>
    <a:srgbClr val="5FB0B5"/>
    <a:srgbClr val="F45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35" autoAdjust="0"/>
    <p:restoredTop sz="94621"/>
  </p:normalViewPr>
  <p:slideViewPr>
    <p:cSldViewPr snapToGrid="0" snapToObjects="1">
      <p:cViewPr varScale="1">
        <p:scale>
          <a:sx n="24" d="100"/>
          <a:sy n="24" d="100"/>
        </p:scale>
        <p:origin x="1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asenge\AppData\Local\Microsoft\Windows\INetCache\Content.Outlook\3XZ5N2JO\timiza%20output_to_dec19%20(00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3600" b="1" dirty="0">
                <a:solidFill>
                  <a:srgbClr val="F96333"/>
                </a:solidFill>
              </a:rPr>
              <a:t>Fig.1: Follow-up viral load suppression at TN sites vs. SOC sites by age and sex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Sheet1!$M$22</c:f>
              <c:strCache>
                <c:ptCount val="1"/>
                <c:pt idx="0">
                  <c:v>SOC sites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Sheet1!$L$23:$L$26</c:f>
              <c:strCache>
                <c:ptCount val="4"/>
                <c:pt idx="0">
                  <c:v>F, 10-14yrs</c:v>
                </c:pt>
                <c:pt idx="1">
                  <c:v>F, 15-19yrs</c:v>
                </c:pt>
                <c:pt idx="2">
                  <c:v>M, 10-14yrs</c:v>
                </c:pt>
                <c:pt idx="3">
                  <c:v>M, 15-19yrs</c:v>
                </c:pt>
              </c:strCache>
            </c:strRef>
          </c:cat>
          <c:val>
            <c:numRef>
              <c:f>Sheet1!$M$23:$M$26</c:f>
              <c:numCache>
                <c:formatCode>0%</c:formatCode>
                <c:ptCount val="4"/>
                <c:pt idx="0">
                  <c:v>0.53448275862068972</c:v>
                </c:pt>
                <c:pt idx="1">
                  <c:v>0.48684210526315785</c:v>
                </c:pt>
                <c:pt idx="2">
                  <c:v>0.49586776859504134</c:v>
                </c:pt>
                <c:pt idx="3">
                  <c:v>0.53409090909090917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58-9546-8B96-317D84256B77}"/>
            </c:ext>
          </c:extLst>
        </c:ser>
        <c:ser>
          <c:idx val="1"/>
          <c:order val="1"/>
          <c:tx>
            <c:strRef>
              <c:f>Sheet1!$N$22</c:f>
              <c:strCache>
                <c:ptCount val="1"/>
                <c:pt idx="0">
                  <c:v>TN sites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Sheet1!$L$23:$L$26</c:f>
              <c:strCache>
                <c:ptCount val="4"/>
                <c:pt idx="0">
                  <c:v>F, 10-14yrs</c:v>
                </c:pt>
                <c:pt idx="1">
                  <c:v>F, 15-19yrs</c:v>
                </c:pt>
                <c:pt idx="2">
                  <c:v>M, 10-14yrs</c:v>
                </c:pt>
                <c:pt idx="3">
                  <c:v>M, 15-19yrs</c:v>
                </c:pt>
              </c:strCache>
            </c:strRef>
          </c:cat>
          <c:val>
            <c:numRef>
              <c:f>Sheet1!$N$23:$N$26</c:f>
              <c:numCache>
                <c:formatCode>0%</c:formatCode>
                <c:ptCount val="4"/>
                <c:pt idx="0">
                  <c:v>0.59259259259259256</c:v>
                </c:pt>
                <c:pt idx="1">
                  <c:v>0.63461538461538458</c:v>
                </c:pt>
                <c:pt idx="2">
                  <c:v>0.70370370370370372</c:v>
                </c:pt>
                <c:pt idx="3">
                  <c:v>0.7567567567567568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58-9546-8B96-317D84256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740208"/>
        <c:axId val="46740752"/>
      </c:barChart>
      <c:catAx>
        <c:axId val="4674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6740752"/>
        <c:crosses val="autoZero"/>
        <c:auto val="1"/>
        <c:lblAlgn val="ctr"/>
        <c:lblOffset val="100"/>
        <c:noMultiLvlLbl val="0"/>
      </c:catAx>
      <c:valAx>
        <c:axId val="46740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74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1259-AE1E-BD46-8E60-DE04450527B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143000"/>
            <a:ext cx="48006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441CE-4179-6D48-80C0-FD7A4657C60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1pPr>
    <a:lvl2pPr marL="2018995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2pPr>
    <a:lvl3pPr marL="4037990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3pPr>
    <a:lvl4pPr marL="6056986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4pPr>
    <a:lvl5pPr marL="8075981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5pPr>
    <a:lvl6pPr marL="10094976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6pPr>
    <a:lvl7pPr marL="12113971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7pPr>
    <a:lvl8pPr marL="14132966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8pPr>
    <a:lvl9pPr marL="16151962" algn="l" defTabSz="4037990" rtl="0" eaLnBrk="1" latinLnBrk="0" hangingPunct="1">
      <a:defRPr sz="52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441CE-4179-6D48-80C0-FD7A4657C6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7F246-4286-0E48-9FA3-CDEC9E975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5387342"/>
            <a:ext cx="3840480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55A60-3945-EC4E-A7C8-7753F89CD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17289782"/>
            <a:ext cx="384048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7774B-1D48-F047-8587-1AA9A4165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C9F5F-80F8-4A4B-8D88-87EB8C4A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E6508-EE28-DF4C-BEC3-5F42CA25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F7F6-3E16-8444-9D55-F0AD6F716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047554-F31E-6C4D-B3AA-A4847F094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D845A-1597-5746-8099-C6ED65CE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D0FC9-26AD-DD4A-8F7D-5126BA30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893C8-EB6B-0F4B-8E5F-FC0CA3A9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A6DFE-D37D-D34B-A261-B322DEFE0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6644580" y="1752600"/>
            <a:ext cx="1104138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D3BF7-6820-4749-AD87-58F93AACF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520440" y="1752600"/>
            <a:ext cx="3248406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603E-CA11-2043-864A-4BEB39627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77183-1B12-0A49-A39B-5807EEF6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B7A21-CB0E-E749-8BB5-F899FAD4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54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7FAB0-C489-9F41-8CAD-3152EBC2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680E-D0EA-584D-BCFB-31EDA39D9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49BDB-98A9-8B4C-BA0E-601D9602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EEE7-5A21-B445-8809-913961598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6CFAB-5745-4046-AB62-AC0AA0F8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A62B-B6B5-BB4F-BCE2-40EBF1E3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3770" y="8206745"/>
            <a:ext cx="4416552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12C60-8B71-D44F-8278-537594535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3770" y="22029425"/>
            <a:ext cx="4416552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4A622-1532-9841-81C8-A2210451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2144-0746-174F-9182-18D151070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FC4D2-96D4-5F43-BC46-F81363C16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ED562-26B6-6944-80CC-65D7FF5DA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815D-25E3-2048-A497-6BDBF2AD0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204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29ECC-1FB0-854F-829D-92C797AFE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232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719B6-5401-424C-82B1-757B09E4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DE962-4BD4-0B40-96D9-AECECBC8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6F1B6-5F94-7A48-B813-E0CE8CCF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57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4CDD-10F5-1C45-9293-AEF2E358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10" y="1752603"/>
            <a:ext cx="4416552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2716B-F9C8-6E40-9653-5CF363B04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7112" y="8069582"/>
            <a:ext cx="21662705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707CB-BB4A-2E46-A2A2-7F23FA54B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7112" y="12024360"/>
            <a:ext cx="21662705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C628C-6CD5-A643-A8AC-C8857C8C2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5923240" y="8069582"/>
            <a:ext cx="21769390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52495-572C-0744-B7AE-BA9AA5985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923240" y="12024360"/>
            <a:ext cx="21769390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0716F-EE25-594B-8BEE-9CE6C1C7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7D30A-C924-9246-8657-A8B47B867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98B42-0122-2E40-B9C6-938207AE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0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8535-9D7D-2E4F-8F35-50679712A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BA226-6B5C-6A4F-A447-C139610D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A70BF-EC32-1D40-8B17-D207EB023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817030-1740-BE41-BBC0-B2CC1675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1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B181C-0D56-1543-B729-060DEC35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5959A4-3D2B-A74C-B890-92BCE6AAD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86C20-6A0F-2845-8045-1749413A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3081-BA52-854D-99E1-B5344F07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4385C-EF84-9143-8471-2CC2430D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96E3-C765-E240-A342-CAD331893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1A712-F58C-384A-AD08-60142110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9EE6-A610-5744-ABA1-9F244470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A5F8C-7697-8842-ABE5-C5FAAD2CA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52DA-1D12-384E-8BFA-A8B1C00C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8392C-E0E7-3A49-A62E-CA521C9C53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2D8CB-A28F-1E49-A066-41F518C40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68A9E-F60E-5C47-8709-75CEBCDC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88501-485B-6846-9937-B4C785ED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AE53A-23B4-1F4E-9662-AFE7BB01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EC4303-B246-524C-A464-DB707DF30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31678-700D-4B49-8601-3B507C73A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0948A-00F2-C149-85BB-6E050FBF3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2044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4A7D2-89E8-7F42-BDE6-04DC22BA2D05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282C5-321C-174A-B091-2B859A5BE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2120" y="30510482"/>
            <a:ext cx="172821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D9536-AE9A-414C-9BB8-88CE5736E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16452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6D1D-199C-0149-BDB7-9696338E013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9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hyperlink" Target="mailto:thiyojacob@gmail.com" TargetMode="External"/><Relationship Id="rId4" Type="http://schemas.openxmlformats.org/officeDocument/2006/relationships/notesSlide" Target="../notesSlides/notesSlide1.xml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1B05F25-4EE1-D24A-B1AF-57F14541767C}"/>
              </a:ext>
            </a:extLst>
          </p:cNvPr>
          <p:cNvSpPr/>
          <p:nvPr/>
        </p:nvSpPr>
        <p:spPr>
          <a:xfrm>
            <a:off x="464916" y="4586274"/>
            <a:ext cx="14031260" cy="4981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8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4000" b="1" dirty="0">
              <a:solidFill>
                <a:srgbClr val="F96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000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Many adolescents on ART are not virally suppressed for multiple reasons, including poor adherence and being on sub-optimal regimens.</a:t>
            </a: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review aims to determine the effect of the intervention, </a:t>
            </a:r>
            <a:r>
              <a:rPr lang="sw-K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Timiza Ndoto</a:t>
            </a:r>
            <a:r>
              <a:rPr lang="sw-K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(Swahili for </a:t>
            </a:r>
            <a:r>
              <a:rPr lang="sw-KE" sz="4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Achieving Dreams)</a:t>
            </a:r>
            <a:r>
              <a:rPr lang="sw-KE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targeted non-virally suppressed adolescents in Tanzania.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44">
            <a:extLst>
              <a:ext uri="{FF2B5EF4-FFF2-40B4-BE49-F238E27FC236}">
                <a16:creationId xmlns:a16="http://schemas.microsoft.com/office/drawing/2014/main" id="{37D07A60-A209-374A-B5F5-A32C6C67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9840" y="29661071"/>
            <a:ext cx="4561125" cy="168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77" descr="Inline image 1">
            <a:extLst>
              <a:ext uri="{FF2B5EF4-FFF2-40B4-BE49-F238E27FC236}">
                <a16:creationId xmlns:a16="http://schemas.microsoft.com/office/drawing/2014/main" id="{0B421BBA-1CFE-D94E-A6BD-00C87B89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570" y="31240024"/>
            <a:ext cx="3975666" cy="138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BC42487F-E994-2C45-BBCE-F223FC4F4BFE}"/>
              </a:ext>
            </a:extLst>
          </p:cNvPr>
          <p:cNvSpPr txBox="1"/>
          <p:nvPr/>
        </p:nvSpPr>
        <p:spPr>
          <a:xfrm>
            <a:off x="48063867" y="145543"/>
            <a:ext cx="2808893" cy="8309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sw-KE" sz="4800" b="1" dirty="0"/>
              <a:t>PEB0303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62">
            <a:extLst>
              <a:ext uri="{FF2B5EF4-FFF2-40B4-BE49-F238E27FC236}">
                <a16:creationId xmlns:a16="http://schemas.microsoft.com/office/drawing/2014/main" id="{3584278E-BDE9-D741-9631-489D65EB5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4704" y="30385493"/>
            <a:ext cx="1240714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en-US" sz="32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r>
              <a:rPr lang="en-US" sz="28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dirty="0">
                <a:latin typeface="Arial" charset="0"/>
                <a:cs typeface="+mn-cs"/>
              </a:rPr>
              <a:t>This study was made possible by the United States Agency for International Development and the generous support of the American people through USAID Cooperative Agreement No.AID-OAA-A-12-00024.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7C57107-7F6E-F64B-A5D5-DB2938516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99" y="316390"/>
            <a:ext cx="10780685" cy="256655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75C10E3-A29A-454B-95CC-5DE7F5A1BC81}"/>
              </a:ext>
            </a:extLst>
          </p:cNvPr>
          <p:cNvSpPr/>
          <p:nvPr/>
        </p:nvSpPr>
        <p:spPr>
          <a:xfrm>
            <a:off x="392454" y="9949299"/>
            <a:ext cx="14206577" cy="15601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800" b="1" dirty="0">
                <a:solidFill>
                  <a:srgbClr val="F96333"/>
                </a:solidFill>
                <a:cs typeface="Arial" panose="020B0604020202020204" pitchFamily="34" charset="0"/>
              </a:rPr>
              <a:t>METHODS</a:t>
            </a:r>
            <a:endParaRPr lang="en-US" sz="4800" dirty="0">
              <a:solidFill>
                <a:srgbClr val="F96333"/>
              </a:solidFill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000" dirty="0">
                <a:cs typeface="Calibri" panose="020F0502020204030204" pitchFamily="34" charset="0"/>
              </a:rPr>
              <a:t>We implemented the intervention for adolescents 10-19 years of age who had a high viral load (VL; &gt;=1000 </a:t>
            </a:r>
            <a:r>
              <a:rPr lang="en-US" sz="4000" dirty="0" err="1">
                <a:cs typeface="Calibri" panose="020F0502020204030204" pitchFamily="34" charset="0"/>
              </a:rPr>
              <a:t>cp</a:t>
            </a:r>
            <a:r>
              <a:rPr lang="en-US" sz="4000" dirty="0">
                <a:cs typeface="Calibri" panose="020F0502020204030204" pitchFamily="34" charset="0"/>
              </a:rPr>
              <a:t>/ml) in 27 high-volume facilities at end of April 2019.</a:t>
            </a: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000" dirty="0"/>
              <a:t>May-June 2019, participants were invited to attend a full one-day workshop with their guardians for intensive group adherence action-planning.</a:t>
            </a: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000" dirty="0"/>
              <a:t>Each family unit developed and implemented a personalized three-month plan to address barriers to ART adherence and planned for the transition to optimal regimens.</a:t>
            </a: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000" dirty="0">
                <a:cs typeface="Calibri" panose="020F0502020204030204" pitchFamily="34" charset="0"/>
              </a:rPr>
              <a:t>We evaluated the effects of the Timiza Ndoto (TN) intervention at site level, compared to the standard of care (SOC) sites on viral response outcomes: secondary (follow-up) suppression &lt;1000 cp/ml and/or log drop &gt;=0.5 cp/ml. Inclusion criteria were adolescents age 10-19 years with a high viral load (&gt;=1000 cp/ml) as of 31 March 2019 and a follow-up viral load from July-December 2019.</a:t>
            </a: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000" dirty="0">
                <a:cs typeface="Calibri" panose="020F0502020204030204" pitchFamily="34" charset="0"/>
              </a:rPr>
              <a:t>The odds of TN exposure and changing to an optimal ARV regimen (dolutegravir/DTG) being associated with becoming virally suppressed after a high viral load were estimated using logistic regression (Stata 14). </a:t>
            </a:r>
            <a:endParaRPr lang="en-US" sz="4000" dirty="0">
              <a:cs typeface="Calibri" panose="020F0502020204030204" pitchFamily="34" charset="0"/>
            </a:endParaRP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DED1CDF1-1C6F-0543-8542-A5569B948C8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312"/>
          <a:stretch/>
        </p:blipFill>
        <p:spPr>
          <a:xfrm>
            <a:off x="14884949" y="5179560"/>
            <a:ext cx="18274083" cy="1948851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DC11D3B-F592-1343-B6D8-929936CC80F1}"/>
              </a:ext>
            </a:extLst>
          </p:cNvPr>
          <p:cNvSpPr txBox="1"/>
          <p:nvPr/>
        </p:nvSpPr>
        <p:spPr>
          <a:xfrm>
            <a:off x="15095773" y="5986039"/>
            <a:ext cx="17949392" cy="1868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7200" b="1" dirty="0">
                <a:solidFill>
                  <a:srgbClr val="F96333"/>
                </a:solidFill>
                <a:cs typeface="Arial" panose="020B0604020202020204" pitchFamily="34" charset="0"/>
              </a:rPr>
              <a:t>MAIN FINDINGS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w-KE" sz="6000" noProof="1">
                <a:cs typeface="Calibri" panose="020F0502020204030204" pitchFamily="34" charset="0"/>
              </a:rPr>
              <a:t>Secondary viral suppression (&lt;1000 cp/ml) was 68% (95% CI: 63,73) among adolescents attending intervention sites and 52% (95% CI: 47,56) at SOC sites (p&lt;.001).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w-KE" sz="6000" noProof="1">
                <a:cs typeface="Calibri" panose="020F0502020204030204" pitchFamily="34" charset="0"/>
              </a:rPr>
              <a:t>A favorable viral response (those suppressed or with reduced viral load by a clinically important criterion [&gt;=0.5 log drop]) was 82% at intervention sites compared to 72% of adolescents at standard care sites (p&lt;.0001;Table 2a).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w-KE" sz="6000" noProof="1">
                <a:cs typeface="Calibri" panose="020F0502020204030204" pitchFamily="34" charset="0"/>
              </a:rPr>
              <a:t>Almost three-quarters (72%) of those at the intervention sites were changed to optimal DTG-based regimen compared to only 42% at standard care sites (p&lt;.0001; Table 2a). 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w-KE" sz="6000" noProof="1">
                <a:cs typeface="Calibri" panose="020F0502020204030204" pitchFamily="34" charset="0"/>
              </a:rPr>
              <a:t>Transitioning to DTG was independently associated with a more than two-fold increased likelihood of achieving secondary viral suppression (OR 2.25; 95% CI: 1.40,3.61; Table 2b).</a:t>
            </a:r>
            <a:endParaRPr lang="en-US" sz="6000" noProof="1">
              <a:cs typeface="Calibri" panose="020F0502020204030204" pitchFamily="34" charset="0"/>
            </a:endParaRP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sw-KE" sz="6600" noProof="1"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CB48F03-B2AC-3944-B55A-9379CF61144E}"/>
              </a:ext>
            </a:extLst>
          </p:cNvPr>
          <p:cNvSpPr/>
          <p:nvPr/>
        </p:nvSpPr>
        <p:spPr>
          <a:xfrm>
            <a:off x="428685" y="24837117"/>
            <a:ext cx="11522695" cy="713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Aft>
                <a:spcPts val="1200"/>
              </a:spcAft>
              <a:defRPr/>
            </a:pPr>
            <a:r>
              <a:rPr lang="en-US" sz="4800" b="1" dirty="0">
                <a:solidFill>
                  <a:srgbClr val="F96333"/>
                </a:solidFill>
                <a:cs typeface="Arial" panose="020B0604020202020204" pitchFamily="34" charset="0"/>
              </a:rPr>
              <a:t>RESULTS</a:t>
            </a:r>
            <a:endParaRPr lang="en-US" sz="4000" b="1" dirty="0">
              <a:solidFill>
                <a:srgbClr val="F96333"/>
              </a:solidFill>
              <a:cs typeface="Arial" panose="020B0604020202020204" pitchFamily="34" charset="0"/>
            </a:endParaRPr>
          </a:p>
          <a:p>
            <a:pPr marL="571500" indent="-571500">
              <a:lnSpc>
                <a:spcPct val="108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w-KE" sz="4000" noProof="1">
                <a:cs typeface="Calibri" panose="020F0502020204030204" pitchFamily="34" charset="0"/>
              </a:rPr>
              <a:t>We identified 888 adolescents with high viral load by April 2019 and 36% (n=323) came from the 27 TN intervention sites and 64% (n=565) from the 138 SOC sites. Of those, 49% were female (n=158) in the TN sites and 47% were female (n=268) in SOC sites </a:t>
            </a:r>
          </a:p>
          <a:p>
            <a:pPr marL="571500" indent="-571500">
              <a:lnSpc>
                <a:spcPct val="108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sw-KE" sz="4000" noProof="1">
                <a:cs typeface="Calibri" panose="020F0502020204030204" pitchFamily="34" charset="0"/>
              </a:rPr>
              <a:t>Those enrolled at TN sites were on ART for longer (77 months) compared to those enrolled at SOC sites (69 months; p=.004; Table 1). </a:t>
            </a:r>
            <a:endParaRPr lang="en-US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B05F25-4EE1-D24A-B1AF-57F14541767C}"/>
              </a:ext>
            </a:extLst>
          </p:cNvPr>
          <p:cNvSpPr/>
          <p:nvPr/>
        </p:nvSpPr>
        <p:spPr>
          <a:xfrm>
            <a:off x="34380248" y="23237458"/>
            <a:ext cx="16329048" cy="67818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t"/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8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  <a:endParaRPr lang="en-US" sz="4000" b="1" dirty="0">
              <a:solidFill>
                <a:srgbClr val="F96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8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000" dirty="0">
                <a:solidFill>
                  <a:schemeClr val="tx1"/>
                </a:solidFill>
              </a:rPr>
              <a:t> switching to optimal regimens, coupled with engaging guardians in directed and individualized action-planning that tackles barriers to adherence in group settings, </a:t>
            </a:r>
            <a:r>
              <a:rPr lang="en-US" sz="4000" dirty="0">
                <a:solidFill>
                  <a:schemeClr val="tx1"/>
                </a:solidFill>
              </a:rPr>
              <a:t>contribute to more secondary viral suppression as noted in TN sites.</a:t>
            </a: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sw-KE" sz="4000" dirty="0">
                <a:solidFill>
                  <a:schemeClr val="tx1"/>
                </a:solidFill>
              </a:rPr>
              <a:t>The TN intervention fast-tracked transitioning and switching of adolescents with high viral load to optimal regimens.</a:t>
            </a:r>
          </a:p>
          <a:p>
            <a:pPr marL="457200" indent="-457200"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4000" dirty="0">
                <a:solidFill>
                  <a:schemeClr val="tx1"/>
                </a:solidFill>
              </a:rPr>
              <a:t>The project is scaling up the intervention to SOC sites every quarter, integrating TN with routine clinical visits.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08412" y="4354950"/>
            <a:ext cx="15946010" cy="237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8000"/>
              </a:lnSpc>
              <a:spcAft>
                <a:spcPts val="1200"/>
              </a:spcAft>
              <a:defRPr/>
            </a:pPr>
            <a:r>
              <a:rPr lang="en-US" sz="48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sz="4800" b="1" dirty="0" err="1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4800" b="1" dirty="0">
                <a:solidFill>
                  <a:srgbClr val="F96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08000"/>
              </a:lnSpc>
              <a:spcAft>
                <a:spcPts val="1200"/>
              </a:spcAft>
              <a:defRPr/>
            </a:pPr>
            <a:r>
              <a:rPr lang="en-US" sz="4000" dirty="0"/>
              <a:t>There was a gender disparity in viral suppression with more impact shown in males in all age groups.</a:t>
            </a:r>
            <a:endParaRPr lang="sw-KE" sz="4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3C645D-2C76-0247-9758-8F9A1B489D9A}"/>
              </a:ext>
            </a:extLst>
          </p:cNvPr>
          <p:cNvCxnSpPr>
            <a:cxnSpLocks/>
          </p:cNvCxnSpPr>
          <p:nvPr/>
        </p:nvCxnSpPr>
        <p:spPr>
          <a:xfrm flipV="1">
            <a:off x="353683" y="24747590"/>
            <a:ext cx="14531267" cy="100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0058C5-5A53-624E-A023-7E38ECDF95AE}"/>
              </a:ext>
            </a:extLst>
          </p:cNvPr>
          <p:cNvCxnSpPr>
            <a:cxnSpLocks/>
          </p:cNvCxnSpPr>
          <p:nvPr/>
        </p:nvCxnSpPr>
        <p:spPr>
          <a:xfrm>
            <a:off x="159028" y="9949299"/>
            <a:ext cx="146806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5231B2D-1D9A-4E47-91F8-A1DE9E4EF04C}"/>
              </a:ext>
            </a:extLst>
          </p:cNvPr>
          <p:cNvCxnSpPr>
            <a:cxnSpLocks/>
          </p:cNvCxnSpPr>
          <p:nvPr/>
        </p:nvCxnSpPr>
        <p:spPr>
          <a:xfrm>
            <a:off x="33265419" y="23061296"/>
            <a:ext cx="17443877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51344"/>
              </p:ext>
            </p:extLst>
          </p:nvPr>
        </p:nvGraphicFramePr>
        <p:xfrm>
          <a:off x="11951379" y="25107883"/>
          <a:ext cx="22136140" cy="6841964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7614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4114">
                  <a:extLst>
                    <a:ext uri="{9D8B030D-6E8A-4147-A177-3AD203B41FA5}">
                      <a16:colId xmlns:a16="http://schemas.microsoft.com/office/drawing/2014/main" val="2739999707"/>
                    </a:ext>
                  </a:extLst>
                </a:gridCol>
                <a:gridCol w="525016">
                  <a:extLst>
                    <a:ext uri="{9D8B030D-6E8A-4147-A177-3AD203B41FA5}">
                      <a16:colId xmlns:a16="http://schemas.microsoft.com/office/drawing/2014/main" val="3944642321"/>
                    </a:ext>
                  </a:extLst>
                </a:gridCol>
                <a:gridCol w="4991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08190">
                  <a:extLst>
                    <a:ext uri="{9D8B030D-6E8A-4147-A177-3AD203B41FA5}">
                      <a16:colId xmlns:a16="http://schemas.microsoft.com/office/drawing/2014/main" val="103902659"/>
                    </a:ext>
                  </a:extLst>
                </a:gridCol>
              </a:tblGrid>
              <a:tr h="686308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3600" u="none" strike="noStrike" kern="1200" dirty="0">
                          <a:effectLst/>
                        </a:rPr>
                        <a:t>Table 1. Baseline characteristics  as of March 2019, by TN and SOC sites</a:t>
                      </a:r>
                      <a:endParaRPr lang="en-US" sz="36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058">
                <a:tc>
                  <a:txBody>
                    <a:bodyPr/>
                    <a:lstStyle/>
                    <a:p>
                      <a:pPr marL="0" algn="l" defTabSz="3840480" rtl="0" eaLnBrk="1" fontAlgn="b" latinLnBrk="0" hangingPunct="1"/>
                      <a:r>
                        <a:rPr lang="sw-KE" sz="3200" u="none" strike="noStrike" kern="1200" dirty="0">
                          <a:effectLst/>
                        </a:rPr>
                        <a:t>Variables  </a:t>
                      </a:r>
                      <a:endParaRPr lang="sw-KE" sz="3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>
                          <a:effectLst/>
                        </a:rPr>
                        <a:t>Adolescents attending TN site (n=323)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3200" u="none" strike="noStrike" dirty="0">
                          <a:effectLst/>
                        </a:rPr>
                        <a:t>Adolescents attending SOC site (n=565)</a:t>
                      </a:r>
                      <a:endParaRPr lang="fr-FR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P-value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308">
                <a:tc gridSpan="6">
                  <a:txBody>
                    <a:bodyPr/>
                    <a:lstStyle/>
                    <a:p>
                      <a:pPr marL="0" algn="ctr" defTabSz="3840480" rtl="0" eaLnBrk="1" fontAlgn="b" latinLnBrk="0" hangingPunct="1"/>
                      <a:r>
                        <a:rPr lang="sw-KE" sz="3200" u="none" strike="noStrike" kern="1200" dirty="0">
                          <a:effectLst/>
                        </a:rPr>
                        <a:t>Median (inter-quartile range)</a:t>
                      </a:r>
                      <a:endParaRPr lang="sw-KE" sz="32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w-K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2058">
                <a:tc gridSpan="2">
                  <a:txBody>
                    <a:bodyPr/>
                    <a:lstStyle/>
                    <a:p>
                      <a:pPr marL="0" lvl="0" algn="l" defTabSz="3840480" rtl="0" eaLnBrk="1" fontAlgn="b" latinLnBrk="0" hangingPunct="1"/>
                      <a:r>
                        <a:rPr lang="en-US" sz="3200" u="none" strike="noStrike" kern="1200" dirty="0">
                          <a:effectLst/>
                        </a:rPr>
                        <a:t>Months from HIV diagnosis to ART initiation</a:t>
                      </a:r>
                      <a:endParaRPr lang="en-US" sz="3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10 (&lt;1, 42)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>
                          <a:effectLst/>
                        </a:rPr>
                        <a:t>10 (&lt;1, 42)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17 (&lt;1. 48)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0.376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308">
                <a:tc gridSpan="2">
                  <a:txBody>
                    <a:bodyPr/>
                    <a:lstStyle/>
                    <a:p>
                      <a:pPr marL="0" lvl="0" algn="l" defTabSz="3840480" rtl="0" eaLnBrk="1" fontAlgn="b" latinLnBrk="0" hangingPunct="1"/>
                      <a:r>
                        <a:rPr lang="sw-KE" sz="3200" u="none" strike="noStrike" kern="1200" dirty="0">
                          <a:effectLst/>
                        </a:rPr>
                        <a:t>Months on ART</a:t>
                      </a:r>
                      <a:endParaRPr lang="sw-KE" sz="3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w-KE" sz="32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77 (53, 95)</a:t>
                      </a:r>
                      <a:endParaRPr lang="sw-KE" sz="32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3200" b="1" u="sng" strike="noStrike">
                          <a:solidFill>
                            <a:schemeClr val="tx1"/>
                          </a:solidFill>
                          <a:effectLst/>
                        </a:rPr>
                        <a:t>77 (53, 95)</a:t>
                      </a:r>
                      <a:endParaRPr lang="sw-KE" sz="32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w-KE" sz="32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69 (51, 89)</a:t>
                      </a:r>
                      <a:endParaRPr lang="sw-KE" sz="32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w-KE" sz="3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3200" b="1" u="sng" strike="noStrike" dirty="0">
                          <a:solidFill>
                            <a:schemeClr val="tx1"/>
                          </a:solidFill>
                          <a:effectLst/>
                        </a:rPr>
                        <a:t>0.004</a:t>
                      </a:r>
                      <a:endParaRPr lang="sw-KE" sz="3200" b="1" i="0" u="sng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6308">
                <a:tc gridSpan="2">
                  <a:txBody>
                    <a:bodyPr/>
                    <a:lstStyle/>
                    <a:p>
                      <a:pPr marL="0" lvl="0" algn="l" defTabSz="3840480" rtl="0" eaLnBrk="1" fontAlgn="b" latinLnBrk="0" hangingPunct="1"/>
                      <a:r>
                        <a:rPr lang="sw-KE" sz="3200" u="none" strike="noStrike" kern="1200" dirty="0">
                          <a:effectLst/>
                        </a:rPr>
                        <a:t>Months on current regimen</a:t>
                      </a:r>
                      <a:endParaRPr lang="sw-KE" sz="3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5 (3, 6)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>
                          <a:effectLst/>
                        </a:rPr>
                        <a:t>5 (3, 6)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5 (3, 36)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0.049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6308">
                <a:tc gridSpan="2">
                  <a:txBody>
                    <a:bodyPr/>
                    <a:lstStyle/>
                    <a:p>
                      <a:pPr marL="0" lvl="0" algn="l" defTabSz="3840480" rtl="0" eaLnBrk="1" fontAlgn="b" latinLnBrk="0" hangingPunct="1"/>
                      <a:r>
                        <a:rPr lang="sw-KE" sz="3200" u="none" strike="noStrike" kern="1200" dirty="0">
                          <a:effectLst/>
                        </a:rPr>
                        <a:t>Age ART initiation, years</a:t>
                      </a:r>
                      <a:endParaRPr lang="sw-KE" sz="3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10 (7, 13)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>
                          <a:effectLst/>
                        </a:rPr>
                        <a:t>10 (7, 13)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10 (7, 12)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0.482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6308">
                <a:tc gridSpan="2">
                  <a:txBody>
                    <a:bodyPr/>
                    <a:lstStyle/>
                    <a:p>
                      <a:pPr marL="0" lvl="0" algn="l" defTabSz="3840480" rtl="0" eaLnBrk="1" fontAlgn="b" latinLnBrk="0" hangingPunct="1"/>
                      <a:r>
                        <a:rPr lang="sw-KE" sz="3200" u="none" strike="noStrike" kern="1200" dirty="0">
                          <a:effectLst/>
                        </a:rPr>
                        <a:t>Current age, years</a:t>
                      </a:r>
                      <a:endParaRPr lang="sw-KE" sz="3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16 (14, 19)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16 (14, 19)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15 (13, 18)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w-KE" sz="3200" u="none" strike="noStrike" dirty="0">
                          <a:effectLst/>
                        </a:rPr>
                        <a:t>0.014</a:t>
                      </a:r>
                      <a:endParaRPr lang="sw-KE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C1779E2A-A1E5-0646-9E2E-03EBBC948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0458135"/>
              </p:ext>
            </p:extLst>
          </p:nvPr>
        </p:nvGraphicFramePr>
        <p:xfrm>
          <a:off x="33808412" y="6570941"/>
          <a:ext cx="16384612" cy="617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612A9030-65A1-5C4F-BC7C-DEEB0A91F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962713"/>
              </p:ext>
            </p:extLst>
          </p:nvPr>
        </p:nvGraphicFramePr>
        <p:xfrm>
          <a:off x="33694545" y="13013781"/>
          <a:ext cx="16585623" cy="9799177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6177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2940">
                  <a:extLst>
                    <a:ext uri="{9D8B030D-6E8A-4147-A177-3AD203B41FA5}">
                      <a16:colId xmlns:a16="http://schemas.microsoft.com/office/drawing/2014/main" val="3930533"/>
                    </a:ext>
                  </a:extLst>
                </a:gridCol>
                <a:gridCol w="4252940">
                  <a:extLst>
                    <a:ext uri="{9D8B030D-6E8A-4147-A177-3AD203B41FA5}">
                      <a16:colId xmlns:a16="http://schemas.microsoft.com/office/drawing/2014/main" val="1092713979"/>
                    </a:ext>
                  </a:extLst>
                </a:gridCol>
                <a:gridCol w="1902631">
                  <a:extLst>
                    <a:ext uri="{9D8B030D-6E8A-4147-A177-3AD203B41FA5}">
                      <a16:colId xmlns:a16="http://schemas.microsoft.com/office/drawing/2014/main" val="2100025944"/>
                    </a:ext>
                  </a:extLst>
                </a:gridCol>
              </a:tblGrid>
              <a:tr h="11136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/>
                        <a:t>Table 2a. Secondary viral suppression and ARV regimen change by December 2019, by TN and SOC sites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0" marR="0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/>
                        <a:t>Current ARV regimen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/>
                        <a:t>TN sites    (%) N     SOC Sites</a:t>
                      </a:r>
                      <a:endParaRPr lang="en-US" sz="3000" b="1" dirty="0"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effectLst/>
                        </a:rPr>
                        <a:t>&lt;.0001</a:t>
                      </a: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9973292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0" marR="0" lvl="0" indent="0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/>
                        <a:t>Changed to DTG regimen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3000" b="1" u="none" strike="noStrike" dirty="0">
                          <a:effectLst/>
                        </a:rPr>
                        <a:t>72% (234)</a:t>
                      </a:r>
                      <a:endParaRPr lang="en-US" sz="3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3000" b="1" u="none" strike="noStrike" dirty="0">
                          <a:effectLst/>
                        </a:rPr>
                        <a:t>42% (237)</a:t>
                      </a:r>
                      <a:endParaRPr lang="en-US" sz="3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4519159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0" marR="0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/>
                        <a:t>Other 2nd line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3000" u="none" strike="noStrike" dirty="0">
                          <a:effectLst/>
                        </a:rPr>
                        <a:t>9% (28)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3000" u="none" strike="noStrike" dirty="0">
                          <a:effectLst/>
                        </a:rPr>
                        <a:t>14% (79)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2496123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0" marR="0" lvl="0" indent="0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/>
                        <a:t>Other 1st line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3000" u="none" strike="noStrike" dirty="0">
                          <a:effectLst/>
                        </a:rPr>
                        <a:t>19% (61)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3000" u="none" strike="noStrike" dirty="0">
                          <a:effectLst/>
                        </a:rPr>
                        <a:t>44% (249)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4557950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0" marR="0" algn="l" defTabSz="384048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/>
                        <a:t>Viral load at follow-up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n-US" sz="3000" b="0" dirty="0"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effectLst/>
                        </a:rPr>
                        <a:t>&lt;.0001</a:t>
                      </a: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8218427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0" marR="0" lvl="1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/>
                        <a:t>&lt;50 c/ml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156 (48%)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196 (35%)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198107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0" marR="0" lvl="1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/>
                        <a:t>50-999 c/ml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64 (20%)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94 (17%)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0" marR="0" lvl="1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/>
                        <a:t>&gt;=1000 c/ml, log drop&gt;=.5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45 (14%)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b="1" u="none" strike="noStrike" dirty="0">
                          <a:effectLst/>
                        </a:rPr>
                        <a:t>114 (20%)</a:t>
                      </a:r>
                      <a:endParaRPr lang="en-US" sz="3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0" marR="0" lvl="1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kern="1200" dirty="0"/>
                        <a:t>&gt;=1000 c/ml, log drop&lt;.5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>
                          <a:effectLst/>
                        </a:rPr>
                        <a:t>58 (18%)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000" u="none" strike="noStrike" dirty="0">
                          <a:effectLst/>
                        </a:rPr>
                        <a:t>161 (28%)</a:t>
                      </a:r>
                      <a:endParaRPr lang="en-US" sz="3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56268123"/>
                  </a:ext>
                </a:extLst>
              </a:tr>
              <a:tr h="511618">
                <a:tc gridSpan="4">
                  <a:txBody>
                    <a:bodyPr/>
                    <a:lstStyle/>
                    <a:p>
                      <a:pPr marL="0" marR="0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kern="1200" dirty="0"/>
                        <a:t>Table 2b. Adjusted likelihood of secondary viral suppression (&lt;1000 c/ml)</a:t>
                      </a:r>
                      <a:endParaRPr lang="en-US" sz="3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38404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50193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3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Adjusted Odds Ratio (95% CI)</a:t>
                      </a:r>
                      <a:endParaRPr lang="en-US" sz="3000" b="1" dirty="0"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7777594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457200" marR="0" lvl="0" indent="0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/>
                        <a:t>TN site (vs. SOC)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1.68 (1.22, 2.30)</a:t>
                      </a:r>
                      <a:endParaRPr lang="en-US" sz="3000" b="0" dirty="0"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0.001</a:t>
                      </a: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75289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457200" marR="0" lvl="0" indent="0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/>
                        <a:t>Current ARV regimen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7302756"/>
                  </a:ext>
                </a:extLst>
              </a:tr>
              <a:tr h="968251">
                <a:tc>
                  <a:txBody>
                    <a:bodyPr/>
                    <a:lstStyle/>
                    <a:p>
                      <a:pPr marL="457200" marR="0" lvl="0" indent="0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/>
                        <a:t>Changed to DTG regimen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2.25 (1.40, 3.61)</a:t>
                      </a:r>
                      <a:endParaRPr lang="en-US" sz="3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b="1" dirty="0">
                          <a:effectLst/>
                        </a:rPr>
                        <a:t>0.001</a:t>
                      </a:r>
                      <a:endParaRPr lang="en-US" sz="3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 Nova Light" panose="020B03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618">
                <a:tc>
                  <a:txBody>
                    <a:bodyPr/>
                    <a:lstStyle/>
                    <a:p>
                      <a:pPr marL="457200" marR="0" lvl="0" indent="0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/>
                        <a:t>Other 2nd line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3000" u="none" strike="noStrike" dirty="0">
                          <a:effectLst/>
                        </a:rPr>
                        <a:t>0.62 (0.42, 0.90)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3000" u="none" strike="noStrike" dirty="0">
                          <a:effectLst/>
                        </a:rPr>
                        <a:t>0.013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66">
                <a:tc>
                  <a:txBody>
                    <a:bodyPr/>
                    <a:lstStyle/>
                    <a:p>
                      <a:pPr marL="457200" marR="0" lvl="0" indent="0" algn="l" defTabSz="384048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/>
                        <a:t>Other 1st line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3000" u="none" strike="noStrike" dirty="0">
                          <a:effectLst/>
                        </a:rPr>
                        <a:t>1.00 (ref)</a:t>
                      </a: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tc hMerge="1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6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endParaRPr lang="en-US" sz="30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 Nova Light" panose="020B0304020202020204" pitchFamily="34" charset="0"/>
                      </a:endParaRPr>
                    </a:p>
                  </a:txBody>
                  <a:tcPr marL="9525" marR="9525" marT="952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8C34BD2D-055B-B54E-AB1A-95F22C327701}"/>
              </a:ext>
            </a:extLst>
          </p:cNvPr>
          <p:cNvSpPr/>
          <p:nvPr/>
        </p:nvSpPr>
        <p:spPr>
          <a:xfrm>
            <a:off x="11742821" y="-66731"/>
            <a:ext cx="363210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w-KE" sz="6600" b="1" dirty="0">
                <a:solidFill>
                  <a:srgbClr val="F96333"/>
                </a:solidFill>
              </a:rPr>
              <a:t>ACHIEVING VIRAL SUPPRESSION AMONG NON-SUPPRESSED ADOLESCENTS ON ART IN TANZANIA: EFFECTS OF A TARGETED INTERVENTION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Authors: </a:t>
            </a: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Theopista Masenge (tmasenge@pedaids.org)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w-KE" sz="4400" dirty="0"/>
              <a:t>Gretchen Antelman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w-KE" sz="4400" dirty="0"/>
              <a:t>Roland van de Ven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w-KE" sz="4400" dirty="0"/>
              <a:t>Angasyege Kibona, Leonarda Pastory, Sajida Kimambo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Affiliations: The Elizabeth Glaser Pediatric AIDS Foundation, Tanzania</a:t>
            </a:r>
          </a:p>
          <a:p>
            <a:r>
              <a:rPr lang="en-US" sz="4400" dirty="0"/>
              <a:t>Presenting Author contacts: Alternative email-  </a:t>
            </a:r>
            <a:r>
              <a:rPr lang="en-US" sz="4400" dirty="0">
                <a:hlinkClick r:id="rId10"/>
              </a:rPr>
              <a:t>thiyojacob@gmail.com</a:t>
            </a:r>
            <a:r>
              <a:rPr lang="en-US" sz="4400" dirty="0"/>
              <a:t>;  Twitter @ DrTheo5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Audio 37">
            <a:hlinkClick r:id="" action="ppaction://media"/>
            <a:extLst>
              <a:ext uri="{FF2B5EF4-FFF2-40B4-BE49-F238E27FC236}">
                <a16:creationId xmlns:a16="http://schemas.microsoft.com/office/drawing/2014/main" id="{22250A7E-0889-44A1-AFD5-DB9AE8B2F1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095796" y="1421888"/>
            <a:ext cx="2808893" cy="280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774"/>
    </mc:Choice>
    <mc:Fallback xmlns="">
      <p:transition spd="slow" advTm="278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70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GPA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03139"/>
      </a:accent1>
      <a:accent2>
        <a:srgbClr val="EA6E38"/>
      </a:accent2>
      <a:accent3>
        <a:srgbClr val="F6C75B"/>
      </a:accent3>
      <a:accent4>
        <a:srgbClr val="548C7E"/>
      </a:accent4>
      <a:accent5>
        <a:srgbClr val="3A3E3F"/>
      </a:accent5>
      <a:accent6>
        <a:srgbClr val="7FACB4"/>
      </a:accent6>
      <a:hlink>
        <a:srgbClr val="519DD1"/>
      </a:hlink>
      <a:folHlink>
        <a:srgbClr val="2446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ECE1AAA7F0FD4E8849992FAF4FD70F" ma:contentTypeVersion="9" ma:contentTypeDescription="Create a new document." ma:contentTypeScope="" ma:versionID="064ce9afb70eb690d469c6fb2078716a">
  <xsd:schema xmlns:xsd="http://www.w3.org/2001/XMLSchema" xmlns:xs="http://www.w3.org/2001/XMLSchema" xmlns:p="http://schemas.microsoft.com/office/2006/metadata/properties" xmlns:ns3="10bea6ac-8d4e-4ec5-a5b5-67d757bcb65c" targetNamespace="http://schemas.microsoft.com/office/2006/metadata/properties" ma:root="true" ma:fieldsID="d575420710d0ce2b043bff40909cf4a8" ns3:_="">
    <xsd:import namespace="10bea6ac-8d4e-4ec5-a5b5-67d757bcb6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ea6ac-8d4e-4ec5-a5b5-67d757bcb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E990F-2209-4A51-BD5D-812DA33280B4}">
  <ds:schemaRefs>
    <ds:schemaRef ds:uri="http://schemas.microsoft.com/office/infopath/2007/PartnerControls"/>
    <ds:schemaRef ds:uri="10bea6ac-8d4e-4ec5-a5b5-67d757bcb65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4D098FC-DC1A-4864-B8F7-0B431D1AA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bea6ac-8d4e-4ec5-a5b5-67d757bcb6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AC8B87-493A-4F9D-9398-86A987C55F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1058</Words>
  <Application>Microsoft Office PowerPoint</Application>
  <PresentationFormat>Benutzerdefiniert</PresentationFormat>
  <Paragraphs>100</Paragraphs>
  <Slides>1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Brosnan</dc:creator>
  <cp:lastModifiedBy>Alexander Leb</cp:lastModifiedBy>
  <cp:revision>92</cp:revision>
  <dcterms:created xsi:type="dcterms:W3CDTF">2019-12-09T18:41:01Z</dcterms:created>
  <dcterms:modified xsi:type="dcterms:W3CDTF">2020-07-02T13:07:50Z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0x010100F5ECE1AAA7F0FD4E8849992FAF4FD70F</vt:lpwstr>
  </property>
</Properties>
</file>